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6" r:id="rId9"/>
    <p:sldId id="263" r:id="rId10"/>
    <p:sldId id="264" r:id="rId11"/>
    <p:sldId id="267" r:id="rId12"/>
    <p:sldId id="268" r:id="rId13"/>
    <p:sldId id="276" r:id="rId14"/>
    <p:sldId id="278" r:id="rId15"/>
    <p:sldId id="269" r:id="rId16"/>
    <p:sldId id="277" r:id="rId17"/>
    <p:sldId id="279" r:id="rId18"/>
    <p:sldId id="270" r:id="rId19"/>
    <p:sldId id="271" r:id="rId20"/>
    <p:sldId id="273" r:id="rId21"/>
    <p:sldId id="286" r:id="rId22"/>
    <p:sldId id="291" r:id="rId23"/>
    <p:sldId id="280" r:id="rId24"/>
    <p:sldId id="281" r:id="rId25"/>
    <p:sldId id="282" r:id="rId26"/>
    <p:sldId id="287" r:id="rId27"/>
    <p:sldId id="288" r:id="rId28"/>
    <p:sldId id="289" r:id="rId29"/>
    <p:sldId id="290" r:id="rId30"/>
    <p:sldId id="292" r:id="rId31"/>
    <p:sldId id="283" r:id="rId32"/>
    <p:sldId id="285" r:id="rId33"/>
    <p:sldId id="284" r:id="rId34"/>
    <p:sldId id="274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818" y="-7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7E5B0-3BE0-4997-BCC4-6863C891F3D9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ACE6B-D316-48AB-A0FF-D616E2C4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3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*** cut out PSTHs and spike</a:t>
            </a:r>
            <a:r>
              <a:rPr lang="en-US" baseline="0" dirty="0" smtClean="0"/>
              <a:t> latency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ACE6B-D316-48AB-A0FF-D616E2C4F1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7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7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1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0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15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1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2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5CF5-8133-4BF1-AD86-10873DD326E5}" type="datetimeFigureOut">
              <a:rPr lang="en-US" smtClean="0"/>
              <a:t>10/3/2014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C2DD-E451-4A29-ACF6-6CCB442D3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Organization of Thalamic and </a:t>
            </a:r>
            <a:r>
              <a:rPr lang="en-US" dirty="0" err="1" smtClean="0"/>
              <a:t>Callosal</a:t>
            </a:r>
            <a:r>
              <a:rPr lang="en-US" dirty="0" smtClean="0"/>
              <a:t> Synaptic Inputs to Projecting Neurons of the Auditory Cortex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429000"/>
            <a:ext cx="6400800" cy="1314450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/>
              <a:t>(Alexander Flyax, Crystal Rock, Alfonso </a:t>
            </a:r>
            <a:r>
              <a:rPr lang="en-US" sz="2400" dirty="0" err="1" smtClean="0"/>
              <a:t>Apicella</a:t>
            </a:r>
            <a:r>
              <a:rPr lang="en-US" sz="2400" dirty="0" smtClean="0"/>
              <a:t>)</a:t>
            </a:r>
          </a:p>
          <a:p>
            <a:pPr algn="r"/>
            <a:r>
              <a:rPr lang="en-US" sz="2400" dirty="0" smtClean="0"/>
              <a:t>October 3, 2014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49440"/>
            <a:ext cx="1147231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1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2950"/>
            <a:ext cx="803496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58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50"/>
            <a:ext cx="3352800" cy="507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47900" y="57150"/>
            <a:ext cx="381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324600" y="4781550"/>
            <a:ext cx="2743200" cy="285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/>
              <a:t>(Constantinople and Bruno, 2013)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18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9550" y="209550"/>
            <a:ext cx="3971925" cy="4549492"/>
            <a:chOff x="762000" y="342900"/>
            <a:chExt cx="3971925" cy="4549492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61950"/>
              <a:ext cx="3971925" cy="453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38200" y="361950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38200" y="1969532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19150" y="3714750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52712" y="342900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66999" y="1969532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09862" y="3684032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ubtitle 2"/>
          <p:cNvSpPr txBox="1">
            <a:spLocks/>
          </p:cNvSpPr>
          <p:nvPr/>
        </p:nvSpPr>
        <p:spPr>
          <a:xfrm>
            <a:off x="6324600" y="4781550"/>
            <a:ext cx="2743200" cy="285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/>
              <a:t>(Constantinople and Bruno, 2013)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48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9550" y="209550"/>
            <a:ext cx="3971925" cy="4549492"/>
            <a:chOff x="762000" y="342900"/>
            <a:chExt cx="3971925" cy="4549492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61950"/>
              <a:ext cx="3971925" cy="453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38200" y="361950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38200" y="1969532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19150" y="3714750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52712" y="342900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66999" y="1969532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09862" y="3684032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37" y="209549"/>
            <a:ext cx="2976061" cy="45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76800" y="276225"/>
            <a:ext cx="381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6324600" y="4781550"/>
            <a:ext cx="2743200" cy="285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/>
              <a:t>(Constantinople and Bruno, 2013)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55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1804" y="144729"/>
            <a:ext cx="304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8149" y="2262831"/>
            <a:ext cx="304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0149" y="3040329"/>
            <a:ext cx="3422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98404" y="3040329"/>
            <a:ext cx="3422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3099" y="3046679"/>
            <a:ext cx="3422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65549" y="2964129"/>
            <a:ext cx="3422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61349" y="2964129"/>
            <a:ext cx="3422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04885" y="449529"/>
            <a:ext cx="286072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64464" y="487629"/>
            <a:ext cx="286072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2449" y="335229"/>
            <a:ext cx="3422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41381" y="373329"/>
            <a:ext cx="34225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40804" y="4781550"/>
            <a:ext cx="2743200" cy="285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/>
              <a:t>(Sun et al., 2013)</a:t>
            </a:r>
            <a:endParaRPr lang="en-US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58" y="350160"/>
            <a:ext cx="2100492" cy="234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562630" y="403758"/>
            <a:ext cx="342255" cy="140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750"/>
            <a:ext cx="1933728" cy="232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004" y="2888984"/>
            <a:ext cx="2536926" cy="203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4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-1"/>
            <a:ext cx="5676900" cy="514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2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lex\Downloads\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72" y="133350"/>
            <a:ext cx="7315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95897" y="8001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4247" y="17049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 2/3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10500" y="244792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 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4857" y="348615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 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-1"/>
            <a:ext cx="5676900" cy="514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00150"/>
            <a:ext cx="2730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355149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TTX (1 µM)</a:t>
            </a:r>
          </a:p>
          <a:p>
            <a:r>
              <a:rPr lang="en-US" dirty="0" smtClean="0"/>
              <a:t>4AP (100 µM)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2190750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TTX (1 µM)</a:t>
            </a:r>
          </a:p>
          <a:p>
            <a:r>
              <a:rPr lang="en-US" dirty="0" smtClean="0"/>
              <a:t>4AP (100 µM)</a:t>
            </a:r>
            <a:endParaRPr lang="en-US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4233"/>
            <a:ext cx="6019800" cy="489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-161925" y="-38100"/>
            <a:ext cx="3962400" cy="581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/>
              <a:t>laminar profiling: thalamic input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056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61950"/>
            <a:ext cx="4419600" cy="463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190750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TTX (1 µM)</a:t>
            </a:r>
          </a:p>
          <a:p>
            <a:r>
              <a:rPr lang="en-US" dirty="0" smtClean="0"/>
              <a:t>4AP (100 µM)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1" y="9524"/>
            <a:ext cx="6019801" cy="50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/>
              <a:t>monosynaptic EPSCs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17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9525" y="12215"/>
            <a:ext cx="355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B6B6B"/>
                </a:solidFill>
              </a:rPr>
              <a:t>long-range inputs to auditory cortex</a:t>
            </a:r>
            <a:endParaRPr lang="en-US" dirty="0">
              <a:solidFill>
                <a:srgbClr val="6B6B6B"/>
              </a:solidFill>
            </a:endParaRPr>
          </a:p>
        </p:txBody>
      </p:sp>
      <p:pic>
        <p:nvPicPr>
          <p:cNvPr id="64" name="Picture 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212923" cy="277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" descr="C:\Users\Alex\AppData\Local\Microsoft\Windows\INetCache\IE\DB8LJN89\MC90041058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30920"/>
            <a:ext cx="1135505" cy="92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Arc 1039"/>
          <p:cNvSpPr/>
          <p:nvPr/>
        </p:nvSpPr>
        <p:spPr>
          <a:xfrm rot="9681702">
            <a:off x="1323408" y="2593265"/>
            <a:ext cx="2803146" cy="1854890"/>
          </a:xfrm>
          <a:prstGeom prst="arc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 1041"/>
          <p:cNvSpPr/>
          <p:nvPr/>
        </p:nvSpPr>
        <p:spPr>
          <a:xfrm>
            <a:off x="731192" y="514351"/>
            <a:ext cx="2756057" cy="4552378"/>
          </a:xfrm>
          <a:prstGeom prst="ellipse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Oval 1040"/>
          <p:cNvSpPr/>
          <p:nvPr/>
        </p:nvSpPr>
        <p:spPr>
          <a:xfrm rot="21018398">
            <a:off x="3111474" y="3924629"/>
            <a:ext cx="1181100" cy="944416"/>
          </a:xfrm>
          <a:prstGeom prst="ellipse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1459503">
            <a:off x="-31777" y="3943680"/>
            <a:ext cx="1181100" cy="944416"/>
          </a:xfrm>
          <a:prstGeom prst="ellipse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1" name="Straight Connector 1050"/>
          <p:cNvCxnSpPr/>
          <p:nvPr/>
        </p:nvCxnSpPr>
        <p:spPr>
          <a:xfrm flipV="1">
            <a:off x="2667000" y="514351"/>
            <a:ext cx="820249" cy="457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685800" y="514350"/>
            <a:ext cx="889027" cy="457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568622" y="429172"/>
            <a:ext cx="410124" cy="3810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231465" y="428076"/>
            <a:ext cx="556624" cy="3624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109220" y="381547"/>
            <a:ext cx="0" cy="4090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8643"/>
            <a:ext cx="6019800" cy="476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355149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TTX (1 µM)</a:t>
            </a:r>
          </a:p>
          <a:p>
            <a:r>
              <a:rPr lang="en-US" dirty="0" smtClean="0"/>
              <a:t>4AP (100 µM)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2190750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TTX (1 µM)</a:t>
            </a:r>
          </a:p>
          <a:p>
            <a:r>
              <a:rPr lang="en-US" dirty="0" smtClean="0"/>
              <a:t>4AP (100 µM)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1" y="9524"/>
            <a:ext cx="6019801" cy="50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/>
              <a:t>monosynaptic EPSCs</a:t>
            </a:r>
            <a:endParaRPr lang="en-US" sz="24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528781"/>
            <a:ext cx="3962401" cy="4488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3975"/>
            <a:ext cx="6477000" cy="469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02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0550"/>
            <a:ext cx="22650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9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0550"/>
            <a:ext cx="22650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152" y="227806"/>
            <a:ext cx="1990448" cy="45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3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0550"/>
            <a:ext cx="22650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291" y="438150"/>
            <a:ext cx="4281709" cy="205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76" y="2658994"/>
            <a:ext cx="2246547" cy="216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48" y="2521474"/>
            <a:ext cx="2006897" cy="233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3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7201221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32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388525"/>
            <a:ext cx="4724399" cy="469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14350"/>
            <a:ext cx="373396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1533526" y="2314575"/>
            <a:ext cx="381000" cy="76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33526" y="2409827"/>
            <a:ext cx="381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52600" y="2347912"/>
            <a:ext cx="381000" cy="285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038350"/>
            <a:ext cx="3352800" cy="282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14350"/>
            <a:ext cx="373396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 rot="12475122">
            <a:off x="771847" y="2046701"/>
            <a:ext cx="600074" cy="95252"/>
            <a:chOff x="1533526" y="2314575"/>
            <a:chExt cx="600074" cy="9525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533526" y="2314575"/>
              <a:ext cx="381000" cy="76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33526" y="2409827"/>
              <a:ext cx="381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752600" y="2347912"/>
              <a:ext cx="381000" cy="285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67" y="-1"/>
            <a:ext cx="2932113" cy="280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32780" y="51435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hold</a:t>
            </a:r>
            <a:r>
              <a:rPr lang="en-US" dirty="0" smtClean="0"/>
              <a:t> = –70 mV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600" y="34485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hold</a:t>
            </a:r>
            <a:r>
              <a:rPr lang="en-US" dirty="0" smtClean="0"/>
              <a:t> = +10 mV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9" y="565150"/>
            <a:ext cx="8077199" cy="390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5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5" y="12215"/>
            <a:ext cx="355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B6B6B"/>
                </a:solidFill>
              </a:rPr>
              <a:t>long-range inputs to auditory cortex</a:t>
            </a:r>
            <a:endParaRPr lang="en-US" dirty="0">
              <a:solidFill>
                <a:srgbClr val="6B6B6B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50630"/>
            <a:ext cx="2286000" cy="43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81600" y="19050"/>
            <a:ext cx="395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B6B6B"/>
                </a:solidFill>
              </a:rPr>
              <a:t>long-range outputs from auditory cortex</a:t>
            </a:r>
            <a:endParaRPr lang="en-US" dirty="0">
              <a:solidFill>
                <a:srgbClr val="6B6B6B"/>
              </a:solidFill>
            </a:endParaRPr>
          </a:p>
        </p:txBody>
      </p:sp>
      <p:pic>
        <p:nvPicPr>
          <p:cNvPr id="7" name="Picture 4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212923" cy="277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57200" y="1548884"/>
            <a:ext cx="53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534" y="323077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thalamus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3735" y="895350"/>
            <a:ext cx="53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98228" y="259002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thalamus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61257" y="3761588"/>
            <a:ext cx="18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inferior </a:t>
            </a:r>
            <a:r>
              <a:rPr lang="en-US" dirty="0" err="1" smtClean="0"/>
              <a:t>colliculus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4350"/>
            <a:ext cx="8153400" cy="39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9434" y="2844284"/>
            <a:ext cx="101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gabazine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492"/>
            <a:ext cx="6119483" cy="511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8099" y="34924"/>
            <a:ext cx="2557779" cy="50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/>
              <a:t>summary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581275" y="10858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9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8563"/>
            <a:ext cx="6095999" cy="482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8099" y="34924"/>
            <a:ext cx="2557779" cy="50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/>
              <a:t>future directions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819400" y="14287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8" y="0"/>
            <a:ext cx="77610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7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8157" y="133350"/>
            <a:ext cx="248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Acknowledgments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8380" y="871299"/>
            <a:ext cx="222062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Alfonso </a:t>
            </a:r>
            <a:r>
              <a:rPr lang="en-US" sz="2000" dirty="0" err="1" smtClean="0">
                <a:solidFill>
                  <a:schemeClr val="bg1"/>
                </a:solidFill>
              </a:rPr>
              <a:t>Apicella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Crystal Rock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Alyssa </a:t>
            </a:r>
            <a:r>
              <a:rPr lang="en-US" sz="2000" dirty="0" err="1" smtClean="0">
                <a:solidFill>
                  <a:schemeClr val="bg1"/>
                </a:solidFill>
              </a:rPr>
              <a:t>Petko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Monique Villarreal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Chad Milam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Carlos </a:t>
            </a:r>
            <a:r>
              <a:rPr lang="en-US" sz="2000" dirty="0" err="1" smtClean="0">
                <a:solidFill>
                  <a:schemeClr val="bg1"/>
                </a:solidFill>
              </a:rPr>
              <a:t>Paladini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Charles Wilson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Sharmon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Lebby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Gary </a:t>
            </a:r>
            <a:r>
              <a:rPr lang="en-US" sz="2000" dirty="0" err="1" smtClean="0">
                <a:solidFill>
                  <a:schemeClr val="bg1"/>
                </a:solidFill>
              </a:rPr>
              <a:t>Gaufo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Angela Huang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9218" r="2647" b="3011"/>
          <a:stretch/>
        </p:blipFill>
        <p:spPr bwMode="auto">
          <a:xfrm>
            <a:off x="4714875" y="385464"/>
            <a:ext cx="3057525" cy="439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5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5" y="12215"/>
            <a:ext cx="355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B6B6B"/>
                </a:solidFill>
              </a:rPr>
              <a:t>long-range inputs to auditory cortex</a:t>
            </a:r>
            <a:endParaRPr lang="en-US" dirty="0">
              <a:solidFill>
                <a:srgbClr val="6B6B6B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50630"/>
            <a:ext cx="2286000" cy="43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81600" y="19050"/>
            <a:ext cx="395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B6B6B"/>
                </a:solidFill>
              </a:rPr>
              <a:t>long-range outputs from auditory cortex</a:t>
            </a:r>
            <a:endParaRPr lang="en-US" dirty="0">
              <a:solidFill>
                <a:srgbClr val="6B6B6B"/>
              </a:solidFill>
            </a:endParaRPr>
          </a:p>
        </p:txBody>
      </p:sp>
      <p:pic>
        <p:nvPicPr>
          <p:cNvPr id="7" name="Picture 4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212923" cy="277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015877"/>
            <a:ext cx="1147231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429000" y="1932658"/>
            <a:ext cx="381000" cy="18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062006" y="1988891"/>
            <a:ext cx="381000" cy="18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36837" y="89535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837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8150"/>
            <a:ext cx="2971800" cy="373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2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8150"/>
            <a:ext cx="2971800" cy="373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220066"/>
            <a:ext cx="2113683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08" y="1429581"/>
            <a:ext cx="3589338" cy="175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57427"/>
            <a:ext cx="6212361" cy="465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66699"/>
            <a:ext cx="6212700" cy="46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90600" y="819150"/>
            <a:ext cx="7317529" cy="3505200"/>
            <a:chOff x="1295400" y="895350"/>
            <a:chExt cx="7317529" cy="350520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895350"/>
              <a:ext cx="7317529" cy="35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657600" y="895350"/>
              <a:ext cx="228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287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6411</TotalTime>
  <Words>200</Words>
  <Application>Microsoft Office PowerPoint</Application>
  <PresentationFormat>On-screen Show (16:9)</PresentationFormat>
  <Paragraphs>58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Organization of Thalamic and Callosal Synaptic Inputs to Projecting Neurons of the Auditory Cortex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Brandeis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Organization of Thalamic and Callosal Synaptic Inputs to Projecting Neurons of Auditory Cortex</dc:title>
  <dc:creator>Alexander V. Flyax</dc:creator>
  <cp:lastModifiedBy>Alexander V. Flyax</cp:lastModifiedBy>
  <cp:revision>58</cp:revision>
  <dcterms:created xsi:type="dcterms:W3CDTF">2014-09-28T18:58:23Z</dcterms:created>
  <dcterms:modified xsi:type="dcterms:W3CDTF">2014-10-03T14:47:31Z</dcterms:modified>
</cp:coreProperties>
</file>